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91"/>
  </p:notesMasterIdLst>
  <p:handoutMasterIdLst>
    <p:handoutMasterId r:id="rId92"/>
  </p:handoutMasterIdLst>
  <p:sldIdLst>
    <p:sldId id="294" r:id="rId2"/>
    <p:sldId id="369" r:id="rId3"/>
    <p:sldId id="562" r:id="rId4"/>
    <p:sldId id="564" r:id="rId5"/>
    <p:sldId id="632" r:id="rId6"/>
    <p:sldId id="572" r:id="rId7"/>
    <p:sldId id="633" r:id="rId8"/>
    <p:sldId id="634" r:id="rId9"/>
    <p:sldId id="635" r:id="rId10"/>
    <p:sldId id="636" r:id="rId11"/>
    <p:sldId id="637" r:id="rId12"/>
    <p:sldId id="568" r:id="rId13"/>
    <p:sldId id="571" r:id="rId14"/>
    <p:sldId id="638" r:id="rId15"/>
    <p:sldId id="367" r:id="rId16"/>
    <p:sldId id="504" r:id="rId17"/>
    <p:sldId id="505" r:id="rId18"/>
    <p:sldId id="639" r:id="rId19"/>
    <p:sldId id="640" r:id="rId20"/>
    <p:sldId id="641" r:id="rId21"/>
    <p:sldId id="642" r:id="rId22"/>
    <p:sldId id="644" r:id="rId23"/>
    <p:sldId id="645" r:id="rId24"/>
    <p:sldId id="646" r:id="rId25"/>
    <p:sldId id="583" r:id="rId26"/>
    <p:sldId id="647" r:id="rId27"/>
    <p:sldId id="584" r:id="rId28"/>
    <p:sldId id="652" r:id="rId29"/>
    <p:sldId id="648" r:id="rId30"/>
    <p:sldId id="650" r:id="rId31"/>
    <p:sldId id="651" r:id="rId32"/>
    <p:sldId id="653" r:id="rId33"/>
    <p:sldId id="654" r:id="rId34"/>
    <p:sldId id="594" r:id="rId35"/>
    <p:sldId id="655" r:id="rId36"/>
    <p:sldId id="657" r:id="rId37"/>
    <p:sldId id="659" r:id="rId38"/>
    <p:sldId id="656" r:id="rId39"/>
    <p:sldId id="658" r:id="rId40"/>
    <p:sldId id="660" r:id="rId41"/>
    <p:sldId id="661" r:id="rId42"/>
    <p:sldId id="662" r:id="rId43"/>
    <p:sldId id="696" r:id="rId44"/>
    <p:sldId id="697" r:id="rId45"/>
    <p:sldId id="587" r:id="rId46"/>
    <p:sldId id="698" r:id="rId47"/>
    <p:sldId id="699" r:id="rId48"/>
    <p:sldId id="700" r:id="rId49"/>
    <p:sldId id="701" r:id="rId50"/>
    <p:sldId id="702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  <p:sldId id="682" r:id="rId70"/>
    <p:sldId id="683" r:id="rId71"/>
    <p:sldId id="684" r:id="rId72"/>
    <p:sldId id="685" r:id="rId73"/>
    <p:sldId id="703" r:id="rId74"/>
    <p:sldId id="704" r:id="rId75"/>
    <p:sldId id="705" r:id="rId76"/>
    <p:sldId id="706" r:id="rId77"/>
    <p:sldId id="707" r:id="rId78"/>
    <p:sldId id="708" r:id="rId79"/>
    <p:sldId id="709" r:id="rId80"/>
    <p:sldId id="710" r:id="rId81"/>
    <p:sldId id="711" r:id="rId82"/>
    <p:sldId id="712" r:id="rId83"/>
    <p:sldId id="713" r:id="rId84"/>
    <p:sldId id="714" r:id="rId85"/>
    <p:sldId id="715" r:id="rId86"/>
    <p:sldId id="716" r:id="rId87"/>
    <p:sldId id="717" r:id="rId88"/>
    <p:sldId id="718" r:id="rId89"/>
    <p:sldId id="719" r:id="rId9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80" autoAdjust="0"/>
    <p:restoredTop sz="95045" autoAdjust="0"/>
  </p:normalViewPr>
  <p:slideViewPr>
    <p:cSldViewPr>
      <p:cViewPr varScale="1">
        <p:scale>
          <a:sx n="109" d="100"/>
          <a:sy n="109" d="100"/>
        </p:scale>
        <p:origin x="70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ru-ru/cpp/cpp/new-operator-cpp?view=msvc-170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7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9" y="659241"/>
            <a:ext cx="65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ontserrat Medium" pitchFamily="2" charset="0"/>
              </a:rPr>
              <a:t>C++</a:t>
            </a:r>
            <a:endParaRPr lang="ru-RU" altLang="en-US" sz="1800" dirty="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возвратной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F800BC-D34D-8145-8EF3-7AD2C5814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71" y="2389089"/>
            <a:ext cx="4224874" cy="32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6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628181" y="3086895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65866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03" y="1356715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326629" y="1160414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Весь код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C83156-E594-ED41-9688-6629EBDCD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9" y="1217518"/>
            <a:ext cx="2797176" cy="45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Найдите площадь круга по введенному радиусу. Напишите ф-</a:t>
            </a:r>
            <a:r>
              <a:rPr lang="ru-RU" dirty="0" err="1">
                <a:solidFill>
                  <a:srgbClr val="000000"/>
                </a:solidFill>
                <a:latin typeface="Montserrat" pitchFamily="2" charset="0"/>
              </a:rPr>
              <a:t>ию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 поиска площади круга. На вход ф-</a:t>
            </a:r>
            <a:r>
              <a:rPr lang="ru-RU" dirty="0" err="1">
                <a:solidFill>
                  <a:srgbClr val="000000"/>
                </a:solidFill>
                <a:latin typeface="Montserrat" pitchFamily="2" charset="0"/>
              </a:rPr>
              <a:t>ии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 подается вещественная переменная.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27104" y="6275966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74291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994C29-E459-164A-8C87-AABD94A9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96" y="2289089"/>
            <a:ext cx="4361408" cy="4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1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Найти корни квадратного уравнения. Пользователь вводит коэффициенты </a:t>
            </a:r>
            <a:r>
              <a:rPr lang="en" dirty="0">
                <a:latin typeface="Montserrat" pitchFamily="2" charset="0"/>
              </a:rPr>
              <a:t>a , b, c  </a:t>
            </a:r>
            <a:r>
              <a:rPr lang="ru-RU" dirty="0">
                <a:latin typeface="Montserrat" pitchFamily="2" charset="0"/>
              </a:rPr>
              <a:t>функция выводит результат решения уравнения. 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35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функция?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2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хранится функция в памяти компьютера 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Назовите виды функций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25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прототипы функций?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40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Какую проблему они решают?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006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перегрузка функций?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88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можно еще назвать перегруженную функцию?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879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796576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Перегрузка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" y="2946467"/>
            <a:ext cx="731361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Перегрузка </a:t>
            </a:r>
            <a:r>
              <a:rPr lang="ru-RU" sz="1800" dirty="0">
                <a:latin typeface="Montserrat" pitchFamily="2" charset="0"/>
              </a:rPr>
              <a:t> — это возможность использовать одну и ту же функцию для разных типов данных.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Полиморфизм</a:t>
            </a:r>
            <a:r>
              <a:rPr lang="ru-RU" sz="1800" dirty="0">
                <a:latin typeface="Montserrat" pitchFamily="2" charset="0"/>
              </a:rPr>
              <a:t> - </a:t>
            </a:r>
            <a:r>
              <a:rPr lang="ru-RU" dirty="0"/>
              <a:t> </a:t>
            </a:r>
            <a:r>
              <a:rPr lang="ru-RU" sz="1800" dirty="0">
                <a:latin typeface="Montserrat" pitchFamily="2" charset="0"/>
              </a:rPr>
              <a:t>способность функции обрабатывать данные разных типов.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8A59C-25D9-6645-93CA-E2161EC5D1A4}"/>
              </a:ext>
            </a:extLst>
          </p:cNvPr>
          <p:cNvSpPr txBox="1"/>
          <p:nvPr/>
        </p:nvSpPr>
        <p:spPr>
          <a:xfrm>
            <a:off x="1288819" y="5071004"/>
            <a:ext cx="651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Montserrat" pitchFamily="2" charset="0"/>
              </a:rPr>
              <a:t>перегруженная функция = полиморфная функция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4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три числа числа (три стороны).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нахождения площади. (учтите разные типы данных). 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5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F0700E-5CBF-5947-9075-44EAB29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79548"/>
            <a:ext cx="1716110" cy="23345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84BAF6-FBE3-714E-B044-F55A1F98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47" y="4474992"/>
            <a:ext cx="2173307" cy="2272917"/>
          </a:xfrm>
          <a:prstGeom prst="rect">
            <a:avLst/>
          </a:prstGeom>
        </p:spPr>
      </p:pic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рекурсия?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83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26215" y="3025064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Функция является </a:t>
            </a:r>
            <a:r>
              <a:rPr lang="ru-RU" b="1" dirty="0">
                <a:latin typeface="Montserrat" pitchFamily="2" charset="0"/>
              </a:rPr>
              <a:t>рекурсивной</a:t>
            </a:r>
            <a:r>
              <a:rPr lang="ru-RU" dirty="0">
                <a:latin typeface="Montserrat" pitchFamily="2" charset="0"/>
              </a:rPr>
              <a:t>, если оператор в теле функции вызывает функцию, содержащую данный оператор.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Вызов самой функции внутри нее.</a:t>
            </a:r>
          </a:p>
        </p:txBody>
      </p:sp>
    </p:spTree>
    <p:extLst>
      <p:ext uri="{BB962C8B-B14F-4D97-AF65-F5344CB8AC3E}">
        <p14:creationId xmlns:p14="http://schemas.microsoft.com/office/powerpoint/2010/main" val="240265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3711347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 приезду в </a:t>
            </a:r>
            <a:r>
              <a:rPr lang="ru-RU" dirty="0" err="1">
                <a:latin typeface="Montserrat" pitchFamily="2" charset="0"/>
              </a:rPr>
              <a:t>лилипутию</a:t>
            </a:r>
            <a:r>
              <a:rPr lang="ru-RU" dirty="0">
                <a:latin typeface="Montserrat" pitchFamily="2" charset="0"/>
              </a:rPr>
              <a:t> жителей земли встречает конвертер валют. 1 рубль = 1.33 лилипутским дублонам.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Переведите рубли в дублоны и выведите эту сумму, если пользователь вводит отрицательно число, попросите ввести снова.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55E75-7AB6-2142-A3C2-AF8772A1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93" y="2238529"/>
            <a:ext cx="4655046" cy="42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Написать функцию подсчета кол-ва отрицательных значений в одномерном массиве.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5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479E3-1550-1A46-A75D-C4BDAED26E5D}"/>
              </a:ext>
            </a:extLst>
          </p:cNvPr>
          <p:cNvSpPr txBox="1"/>
          <p:nvPr/>
        </p:nvSpPr>
        <p:spPr>
          <a:xfrm>
            <a:off x="1026215" y="3597671"/>
            <a:ext cx="7091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itchFamily="2" charset="0"/>
              </a:rPr>
              <a:t>	Выведите факториал до введенного числа.</a:t>
            </a:r>
          </a:p>
        </p:txBody>
      </p:sp>
    </p:spTree>
    <p:extLst>
      <p:ext uri="{BB962C8B-B14F-4D97-AF65-F5344CB8AC3E}">
        <p14:creationId xmlns:p14="http://schemas.microsoft.com/office/powerpoint/2010/main" val="243331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68CB55-69FB-4A42-9423-3F5D5138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61" y="2304627"/>
            <a:ext cx="5559900" cy="42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4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76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указатель?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969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20AD49-B756-F04C-B65B-43041446B53D}"/>
              </a:ext>
            </a:extLst>
          </p:cNvPr>
          <p:cNvSpPr/>
          <p:nvPr/>
        </p:nvSpPr>
        <p:spPr>
          <a:xfrm>
            <a:off x="3200555" y="3701806"/>
            <a:ext cx="1839913" cy="792139"/>
          </a:xfrm>
          <a:prstGeom prst="rect">
            <a:avLst/>
          </a:prstGeom>
          <a:ln w="254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Montserrat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5076E92-01FD-FD4C-B17D-FAE82B361850}"/>
              </a:ext>
            </a:extLst>
          </p:cNvPr>
          <p:cNvSpPr/>
          <p:nvPr/>
        </p:nvSpPr>
        <p:spPr>
          <a:xfrm>
            <a:off x="4154023" y="3701806"/>
            <a:ext cx="988384" cy="792139"/>
          </a:xfrm>
          <a:prstGeom prst="rect">
            <a:avLst/>
          </a:prstGeom>
          <a:ln w="254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14" name="Соединительная линия уступом 13">
            <a:extLst>
              <a:ext uri="{FF2B5EF4-FFF2-40B4-BE49-F238E27FC236}">
                <a16:creationId xmlns:a16="http://schemas.microsoft.com/office/drawing/2014/main" id="{77C6D642-19E9-2441-A56B-14C2854868EF}"/>
              </a:ext>
            </a:extLst>
          </p:cNvPr>
          <p:cNvCxnSpPr>
            <a:cxnSpLocks/>
          </p:cNvCxnSpPr>
          <p:nvPr/>
        </p:nvCxnSpPr>
        <p:spPr>
          <a:xfrm rot="5400000">
            <a:off x="2832430" y="4566526"/>
            <a:ext cx="946213" cy="80105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0EAE797F-DA21-0543-BEB6-94C1927126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7640" y="4549440"/>
            <a:ext cx="929427" cy="78593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A299D261-99CF-1A4E-AD45-5A2F18BE8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870" y="5440160"/>
            <a:ext cx="1343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название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095F1ADF-686C-FA47-A05E-905AF0F5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145" y="5421293"/>
            <a:ext cx="2972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адрес ячейки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31817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В какой СС информация хранится в компьютере?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16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591D86-AB3C-3D42-B0E7-BD8C2A8529EB}"/>
              </a:ext>
            </a:extLst>
          </p:cNvPr>
          <p:cNvSpPr txBox="1"/>
          <p:nvPr/>
        </p:nvSpPr>
        <p:spPr>
          <a:xfrm>
            <a:off x="1919244" y="568542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Какой размер указателя в 32 битных системах?</a:t>
            </a:r>
          </a:p>
        </p:txBody>
      </p:sp>
    </p:spTree>
    <p:extLst>
      <p:ext uri="{BB962C8B-B14F-4D97-AF65-F5344CB8AC3E}">
        <p14:creationId xmlns:p14="http://schemas.microsoft.com/office/powerpoint/2010/main" val="416547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591D86-AB3C-3D42-B0E7-BD8C2A8529EB}"/>
              </a:ext>
            </a:extLst>
          </p:cNvPr>
          <p:cNvSpPr txBox="1"/>
          <p:nvPr/>
        </p:nvSpPr>
        <p:spPr>
          <a:xfrm>
            <a:off x="1919244" y="5685427"/>
            <a:ext cx="567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Какой размер указателя в 32 битных системах? </a:t>
            </a:r>
            <a:r>
              <a:rPr lang="ru-RU" sz="1400" b="1" dirty="0">
                <a:latin typeface="Montserrat" pitchFamily="2" charset="0"/>
              </a:rPr>
              <a:t>4 байт</a:t>
            </a:r>
          </a:p>
        </p:txBody>
      </p:sp>
    </p:spTree>
    <p:extLst>
      <p:ext uri="{BB962C8B-B14F-4D97-AF65-F5344CB8AC3E}">
        <p14:creationId xmlns:p14="http://schemas.microsoft.com/office/powerpoint/2010/main" val="38541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1CB144-854B-F94A-A5FA-D346D55CE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84" y="2350081"/>
            <a:ext cx="5880648" cy="3386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возвратной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20941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591D86-AB3C-3D42-B0E7-BD8C2A8529EB}"/>
              </a:ext>
            </a:extLst>
          </p:cNvPr>
          <p:cNvSpPr txBox="1"/>
          <p:nvPr/>
        </p:nvSpPr>
        <p:spPr>
          <a:xfrm>
            <a:off x="1919244" y="5685427"/>
            <a:ext cx="567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Какой размер указателя в 64 битных системах? </a:t>
            </a:r>
            <a:endParaRPr lang="ru-RU" sz="14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26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591D86-AB3C-3D42-B0E7-BD8C2A8529EB}"/>
              </a:ext>
            </a:extLst>
          </p:cNvPr>
          <p:cNvSpPr txBox="1"/>
          <p:nvPr/>
        </p:nvSpPr>
        <p:spPr>
          <a:xfrm>
            <a:off x="1919244" y="5685427"/>
            <a:ext cx="567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Какой размер указателя в 64 битных системах? </a:t>
            </a:r>
            <a:r>
              <a:rPr lang="ru-RU" sz="1400" b="1" dirty="0">
                <a:latin typeface="Montserrat" pitchFamily="2" charset="0"/>
              </a:rPr>
              <a:t>8 байт</a:t>
            </a:r>
          </a:p>
        </p:txBody>
      </p:sp>
    </p:spTree>
    <p:extLst>
      <p:ext uri="{BB962C8B-B14F-4D97-AF65-F5344CB8AC3E}">
        <p14:creationId xmlns:p14="http://schemas.microsoft.com/office/powerpoint/2010/main" val="3085976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Указатель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переменная, значением которой является адрес ячейки памяти. </a:t>
            </a:r>
            <a:r>
              <a:rPr lang="ru-RU" sz="1800" b="1" dirty="0">
                <a:latin typeface="Montserrat" pitchFamily="2" charset="0"/>
              </a:rPr>
              <a:t>(в 16 СС)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424F996-9F0F-7C46-ABE8-2B1A535D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3104280"/>
            <a:ext cx="731361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Размер указателя </a:t>
            </a:r>
            <a:r>
              <a:rPr lang="ru-RU" sz="1800" dirty="0">
                <a:latin typeface="Montserrat" pitchFamily="2" charset="0"/>
              </a:rPr>
              <a:t> —</a:t>
            </a:r>
            <a:r>
              <a:rPr lang="ru-RU" dirty="0"/>
              <a:t> </a:t>
            </a:r>
            <a:r>
              <a:rPr lang="ru-RU" sz="1800" dirty="0">
                <a:latin typeface="Montserrat" pitchFamily="2" charset="0"/>
              </a:rPr>
              <a:t>зависит от разрядности компьютера. (32 бит или 64 бит)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591D86-AB3C-3D42-B0E7-BD8C2A8529EB}"/>
              </a:ext>
            </a:extLst>
          </p:cNvPr>
          <p:cNvSpPr txBox="1"/>
          <p:nvPr/>
        </p:nvSpPr>
        <p:spPr>
          <a:xfrm>
            <a:off x="1344420" y="6004099"/>
            <a:ext cx="567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ВСЕГДА!</a:t>
            </a:r>
            <a:endParaRPr lang="ru-RU" sz="1400" b="1" dirty="0">
              <a:latin typeface="Montserrat" pitchFamily="2" charset="0"/>
            </a:endParaRPr>
          </a:p>
        </p:txBody>
      </p:sp>
      <p:cxnSp>
        <p:nvCxnSpPr>
          <p:cNvPr id="11" name="Соединительная линия уступом 10">
            <a:extLst>
              <a:ext uri="{FF2B5EF4-FFF2-40B4-BE49-F238E27FC236}">
                <a16:creationId xmlns:a16="http://schemas.microsoft.com/office/drawing/2014/main" id="{37904C7D-0F00-404C-BD6F-C427989B839C}"/>
              </a:ext>
            </a:extLst>
          </p:cNvPr>
          <p:cNvCxnSpPr>
            <a:cxnSpLocks/>
          </p:cNvCxnSpPr>
          <p:nvPr/>
        </p:nvCxnSpPr>
        <p:spPr>
          <a:xfrm rot="5400000">
            <a:off x="2364321" y="3977078"/>
            <a:ext cx="946213" cy="80105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>
            <a:extLst>
              <a:ext uri="{FF2B5EF4-FFF2-40B4-BE49-F238E27FC236}">
                <a16:creationId xmlns:a16="http://schemas.microsoft.com/office/drawing/2014/main" id="{2F938E40-E421-1343-AFB0-1D46C65942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00554" y="4003201"/>
            <a:ext cx="1001963" cy="693058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0E188A-93FA-ED47-BCB4-37E0830E0020}"/>
              </a:ext>
            </a:extLst>
          </p:cNvPr>
          <p:cNvSpPr txBox="1"/>
          <p:nvPr/>
        </p:nvSpPr>
        <p:spPr>
          <a:xfrm>
            <a:off x="4675011" y="4820496"/>
            <a:ext cx="607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Montserrat" pitchFamily="2" charset="0"/>
              </a:rPr>
              <a:t>8 байт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E6413C-B382-4A4A-989E-B62702498D2E}"/>
              </a:ext>
            </a:extLst>
          </p:cNvPr>
          <p:cNvSpPr txBox="1"/>
          <p:nvPr/>
        </p:nvSpPr>
        <p:spPr>
          <a:xfrm>
            <a:off x="2109764" y="4872659"/>
            <a:ext cx="607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4</a:t>
            </a:r>
            <a:r>
              <a:rPr lang="ru-RU" sz="1800" b="1" dirty="0">
                <a:latin typeface="Montserrat" pitchFamily="2" charset="0"/>
              </a:rPr>
              <a:t> байт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513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E0736-1A85-CC42-8B89-7C16C4AD4215}"/>
              </a:ext>
            </a:extLst>
          </p:cNvPr>
          <p:cNvSpPr txBox="1"/>
          <p:nvPr/>
        </p:nvSpPr>
        <p:spPr>
          <a:xfrm>
            <a:off x="2246926" y="61167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Что будет выведено</a:t>
            </a:r>
            <a:r>
              <a:rPr lang="en-US" sz="1400" dirty="0">
                <a:latin typeface="Montserrat" pitchFamily="2" charset="0"/>
              </a:rPr>
              <a:t>?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78FB2B-26B9-A045-8F26-F0D811AC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5" y="1531389"/>
            <a:ext cx="3649055" cy="27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43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E0736-1A85-CC42-8B89-7C16C4AD4215}"/>
              </a:ext>
            </a:extLst>
          </p:cNvPr>
          <p:cNvSpPr txBox="1"/>
          <p:nvPr/>
        </p:nvSpPr>
        <p:spPr>
          <a:xfrm>
            <a:off x="2246926" y="61167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Что будет выведено</a:t>
            </a:r>
            <a:r>
              <a:rPr lang="en-US" sz="1400" dirty="0">
                <a:latin typeface="Montserrat" pitchFamily="2" charset="0"/>
              </a:rPr>
              <a:t>?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78FB2B-26B9-A045-8F26-F0D811AC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5" y="1531389"/>
            <a:ext cx="3649055" cy="27118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99B11-06B9-5C4E-812C-139C3A3A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16" y="4475166"/>
            <a:ext cx="3490510" cy="12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По указателю можно присвоить новое значение переменной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B4C954E-1160-FE4A-8FF0-51761BC75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B34C285-2AF4-6A4E-9A47-9E2FB76860C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243EA-55ED-C648-BB8C-25440D92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6" y="3284797"/>
            <a:ext cx="7412310" cy="1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621201" y="5446394"/>
            <a:ext cx="619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Главное помнить правило:</a:t>
            </a:r>
          </a:p>
          <a:p>
            <a:pPr algn="ctr"/>
            <a:r>
              <a:rPr lang="ru-RU" sz="1400" b="1" dirty="0">
                <a:latin typeface="Montserrat" pitchFamily="2" charset="0"/>
              </a:rPr>
              <a:t>Тип указателя = тип переменной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B4C954E-1160-FE4A-8FF0-51761BC75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B34C285-2AF4-6A4E-9A47-9E2FB76860C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243EA-55ED-C648-BB8C-25440D92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6" y="3284797"/>
            <a:ext cx="7412310" cy="1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8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число. Через указатель на выполните инкрементирование введенного значения.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03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04125" y="5326652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Приоритет </a:t>
            </a:r>
            <a:r>
              <a:rPr lang="en-US" sz="1400" dirty="0">
                <a:latin typeface="Montserrat" pitchFamily="2" charset="0"/>
              </a:rPr>
              <a:t> </a:t>
            </a:r>
            <a:r>
              <a:rPr lang="ru-RU" sz="1400" dirty="0">
                <a:latin typeface="Montserrat" pitchFamily="2" charset="0"/>
              </a:rPr>
              <a:t>++</a:t>
            </a:r>
            <a:r>
              <a:rPr lang="en-US" sz="1400" dirty="0">
                <a:latin typeface="Montserrat" pitchFamily="2" charset="0"/>
              </a:rPr>
              <a:t> </a:t>
            </a:r>
            <a:r>
              <a:rPr lang="ru-RU" sz="1400" dirty="0">
                <a:latin typeface="Montserrat" pitchFamily="2" charset="0"/>
              </a:rPr>
              <a:t> сильнее чем </a:t>
            </a:r>
            <a:r>
              <a:rPr lang="en-US" sz="1400" dirty="0">
                <a:latin typeface="Montserrat" pitchFamily="2" charset="0"/>
              </a:rPr>
              <a:t> *  </a:t>
            </a:r>
            <a:r>
              <a:rPr lang="ru-RU" sz="1400" dirty="0">
                <a:latin typeface="Montserrat" pitchFamily="2" charset="0"/>
              </a:rPr>
              <a:t>, поэтому ставим скобки</a:t>
            </a:r>
            <a:r>
              <a:rPr lang="en-US" sz="1400" dirty="0">
                <a:latin typeface="Montserrat" pitchFamily="2" charset="0"/>
              </a:rPr>
              <a:t>.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B4C954E-1160-FE4A-8FF0-51761BC75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B34C285-2AF4-6A4E-9A47-9E2FB76860C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3825D2-ABC0-1F48-A127-F6CBB1C5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81" y="3043010"/>
            <a:ext cx="6873436" cy="17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5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число. Через указатель на выполните инкрементирование введенного значения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b="1" dirty="0">
                <a:latin typeface="Montserrat" pitchFamily="2" charset="0"/>
              </a:rPr>
              <a:t>(</a:t>
            </a:r>
            <a:r>
              <a:rPr lang="ru-RU" b="1" dirty="0">
                <a:latin typeface="Montserrat" pitchFamily="2" charset="0"/>
              </a:rPr>
              <a:t>функция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b="1" dirty="0">
                <a:latin typeface="Montserrat" pitchFamily="2" charset="0"/>
              </a:rPr>
              <a:t>через указатель</a:t>
            </a:r>
            <a:r>
              <a:rPr lang="en-US" b="1" dirty="0">
                <a:latin typeface="Montserrat" pitchFamily="2" charset="0"/>
              </a:rPr>
              <a:t>)</a:t>
            </a:r>
            <a:r>
              <a:rPr lang="ru-RU" dirty="0">
                <a:latin typeface="Montserrat" pitchFamily="2" charset="0"/>
              </a:rPr>
              <a:t>.</a:t>
            </a:r>
            <a:r>
              <a:rPr lang="en-US" dirty="0">
                <a:latin typeface="Montserrat" pitchFamily="2" charset="0"/>
              </a:rPr>
              <a:t> 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628181" y="3086895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65866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03" y="1356715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326629" y="1160414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Весь код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3AD607-0FA5-834E-9A0C-112AF73A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80" y="1983571"/>
            <a:ext cx="4193646" cy="37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5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число. Через указатель на выполните инкрементирование введенного значения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b="1" dirty="0">
                <a:latin typeface="Montserrat" pitchFamily="2" charset="0"/>
              </a:rPr>
              <a:t>(</a:t>
            </a:r>
            <a:r>
              <a:rPr lang="ru-RU" b="1" dirty="0">
                <a:latin typeface="Montserrat" pitchFamily="2" charset="0"/>
              </a:rPr>
              <a:t>функция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b="1" dirty="0">
                <a:latin typeface="Montserrat" pitchFamily="2" charset="0"/>
              </a:rPr>
              <a:t>через ссылку</a:t>
            </a:r>
            <a:r>
              <a:rPr lang="en-US" b="1" dirty="0">
                <a:latin typeface="Montserrat" pitchFamily="2" charset="0"/>
              </a:rPr>
              <a:t>)</a:t>
            </a:r>
            <a:r>
              <a:rPr lang="ru-RU" dirty="0">
                <a:latin typeface="Montserrat" pitchFamily="2" charset="0"/>
              </a:rPr>
              <a:t>.</a:t>
            </a:r>
            <a:r>
              <a:rPr lang="en-US" dirty="0">
                <a:latin typeface="Montserrat" pitchFamily="2" charset="0"/>
              </a:rPr>
              <a:t> 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58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Найдите площадь и периметр параллелограмма по введенной стороне и высоте.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поиска площади и периметра фигуры. Также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ввода переменной по ссылке.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86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Объявляем прототипы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B320A0-B935-3140-AF3F-6470935C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16" y="2940493"/>
            <a:ext cx="6042997" cy="16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4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функций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26312-20C9-AD45-85CF-9786BC94B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28" y="2261106"/>
            <a:ext cx="4536125" cy="34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3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628181" y="3086895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65866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03" y="1356715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326629" y="1160414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 </a:t>
            </a:r>
            <a:r>
              <a:rPr lang="ru-RU" sz="1400" dirty="0">
                <a:latin typeface="Montserrat" pitchFamily="2" charset="0"/>
              </a:rPr>
              <a:t>функция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0A062D-9D64-A446-88A8-D188FA97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8" y="2595518"/>
            <a:ext cx="4284977" cy="29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6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в данном коде такого необычного?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892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26312-20C9-AD45-85CF-9786BC94B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28" y="2261106"/>
            <a:ext cx="4536125" cy="345901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05B2DD-BB88-694F-A90B-2CAA1F1B0827}"/>
              </a:ext>
            </a:extLst>
          </p:cNvPr>
          <p:cNvCxnSpPr/>
          <p:nvPr/>
        </p:nvCxnSpPr>
        <p:spPr>
          <a:xfrm>
            <a:off x="3527666" y="5013176"/>
            <a:ext cx="936104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99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Что значит константная ссылка?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26312-20C9-AD45-85CF-9786BC94B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28" y="2261106"/>
            <a:ext cx="4536125" cy="345901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05B2DD-BB88-694F-A90B-2CAA1F1B0827}"/>
              </a:ext>
            </a:extLst>
          </p:cNvPr>
          <p:cNvCxnSpPr/>
          <p:nvPr/>
        </p:nvCxnSpPr>
        <p:spPr>
          <a:xfrm>
            <a:off x="3527666" y="5013176"/>
            <a:ext cx="936104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7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1941570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Когда мы передаем параметр по </a:t>
            </a:r>
            <a:r>
              <a:rPr lang="ru-RU" b="1" dirty="0">
                <a:latin typeface="Montserrat" pitchFamily="2" charset="0"/>
              </a:rPr>
              <a:t>константной </a:t>
            </a:r>
            <a:r>
              <a:rPr lang="ru-RU" dirty="0">
                <a:latin typeface="Montserrat" pitchFamily="2" charset="0"/>
              </a:rPr>
              <a:t>ссылке, то ускоряем работу компилятора. 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Происходит это за счет того, что при обработке компилятором аргументов функции, он понимает, что внутри нее мы </a:t>
            </a:r>
            <a:r>
              <a:rPr lang="ru-RU" b="1" dirty="0">
                <a:latin typeface="Montserrat" pitchFamily="2" charset="0"/>
              </a:rPr>
              <a:t>не будем изменять</a:t>
            </a:r>
            <a:r>
              <a:rPr lang="ru-RU" dirty="0">
                <a:latin typeface="Montserrat" pitchFamily="2" charset="0"/>
              </a:rPr>
              <a:t> значение переданного параметра, а значит ничего не нужно дополнительно запускать.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E161B4-96AE-DA4E-9C05-732BB05FF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FC2B6A8-42AC-9349-B383-C1A98779DA27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6C7B96-1142-F44A-ABFA-CDB5B5D6A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29" y="4831285"/>
            <a:ext cx="3131541" cy="7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0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C712B-7D20-5948-A1BE-4A9C7AE3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69" y="4704011"/>
            <a:ext cx="5918200" cy="80010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417ED8C-E7E4-2540-9FAF-BAB437902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058164"/>
            <a:ext cx="7158038" cy="802884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Можно ли передать параметры по константной ссылке в функцию ввода?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79E5D94-9DB5-9044-B962-F85BA6682B18}"/>
              </a:ext>
            </a:extLst>
          </p:cNvPr>
          <p:cNvSpPr/>
          <p:nvPr/>
        </p:nvSpPr>
        <p:spPr>
          <a:xfrm>
            <a:off x="755650" y="1866534"/>
            <a:ext cx="7442200" cy="2477726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Написать функцию, которая ищет максимальный элемент в одномерном массиве.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49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1866534"/>
            <a:ext cx="7442200" cy="2477726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C712B-7D20-5948-A1BE-4A9C7AE3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69" y="4704011"/>
            <a:ext cx="5918200" cy="80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9D799-73C1-6746-A74C-DE8B3E364161}"/>
              </a:ext>
            </a:extLst>
          </p:cNvPr>
          <p:cNvSpPr txBox="1"/>
          <p:nvPr/>
        </p:nvSpPr>
        <p:spPr>
          <a:xfrm>
            <a:off x="4192658" y="5863862"/>
            <a:ext cx="851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НЕТ</a:t>
            </a:r>
            <a:endParaRPr lang="ru-RU" b="1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036E8FD-CFBE-4C40-8675-B36605586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058164"/>
            <a:ext cx="7158038" cy="80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hangingPunct="1"/>
            <a:r>
              <a:rPr lang="ru-RU" altLang="en-US" sz="3000" b="1">
                <a:latin typeface="Montserrat" pitchFamily="2" charset="0"/>
              </a:rPr>
              <a:t>Можно ли передать параметры по константной ссылке в функцию ввода?</a:t>
            </a:r>
            <a:endParaRPr lang="ru-RU" altLang="en-US" sz="30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20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Почему?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093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Напишите функцию которая выводит адрес числа.</a:t>
            </a:r>
          </a:p>
          <a:p>
            <a:endParaRPr lang="ru-RU" dirty="0">
              <a:latin typeface="Montserrat" pitchFamily="2" charset="0"/>
            </a:endParaRP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93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C75F5-7EDB-4F47-8FEF-C19EF555627C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Объявляем прототипы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FA3948-E94F-D141-AF9A-532957CB9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24" y="3027070"/>
            <a:ext cx="5604080" cy="18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1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29D6B-DED7-7E4B-8C5D-FCA2B11BE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57" y="2744940"/>
            <a:ext cx="5257800" cy="271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719690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F5D7B-FDCD-6A40-BB8E-05B62407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2" y="3021578"/>
            <a:ext cx="6570838" cy="21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90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Напишите функцию которая выводит адреса чисел массива.</a:t>
            </a:r>
          </a:p>
          <a:p>
            <a:endParaRPr lang="ru-RU" dirty="0">
              <a:latin typeface="Montserrat" pitchFamily="2" charset="0"/>
            </a:endParaRPr>
          </a:p>
          <a:p>
            <a:endParaRPr lang="ru-RU" dirty="0">
              <a:latin typeface="Montserrat" pitchFamily="2" charset="0"/>
            </a:endParaRP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37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C75F5-7EDB-4F47-8FEF-C19EF555627C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Объявляем прототипы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91167-B23A-554C-A067-B16FA597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1" y="3609310"/>
            <a:ext cx="7461534" cy="5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4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функций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7586A7-7A58-364E-BFD6-A4572B865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69" y="2716036"/>
            <a:ext cx="5355775" cy="26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6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Примеры задач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Основной </a:t>
            </a: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3C067-5B4D-7C4B-8BED-2A47CA7AA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328863"/>
            <a:ext cx="60452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возвратной функции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44E695-4E22-2C4E-B093-CDA13A7A3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97" y="2274833"/>
            <a:ext cx="5226325" cy="3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3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было необычного?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854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5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Почему без </a:t>
            </a:r>
            <a:r>
              <a:rPr lang="en-US" sz="1400" b="1" dirty="0">
                <a:latin typeface="Montserrat" pitchFamily="2" charset="0"/>
              </a:rPr>
              <a:t>&amp;</a:t>
            </a:r>
            <a:r>
              <a:rPr lang="en-US" sz="1400" dirty="0">
                <a:latin typeface="Montserrat" pitchFamily="2" charset="0"/>
              </a:rPr>
              <a:t> ?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7586A7-7A58-364E-BFD6-A4572B865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69" y="2716036"/>
            <a:ext cx="5355775" cy="2622916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8F6C1D4-AAC1-AC42-BED2-AC7386141A32}"/>
              </a:ext>
            </a:extLst>
          </p:cNvPr>
          <p:cNvCxnSpPr>
            <a:cxnSpLocks/>
          </p:cNvCxnSpPr>
          <p:nvPr/>
        </p:nvCxnSpPr>
        <p:spPr>
          <a:xfrm>
            <a:off x="3720273" y="3429000"/>
            <a:ext cx="1944216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1941570"/>
            <a:ext cx="7091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Название массива – </a:t>
            </a:r>
            <a:r>
              <a:rPr lang="ru-RU" b="1" dirty="0">
                <a:latin typeface="Montserrat" pitchFamily="2" charset="0"/>
              </a:rPr>
              <a:t>указатель</a:t>
            </a:r>
            <a:r>
              <a:rPr lang="ru-RU" dirty="0">
                <a:latin typeface="Montserrat" pitchFamily="2" charset="0"/>
              </a:rPr>
              <a:t> на его </a:t>
            </a:r>
            <a:r>
              <a:rPr lang="ru-RU" b="1" dirty="0">
                <a:latin typeface="Montserrat" pitchFamily="2" charset="0"/>
              </a:rPr>
              <a:t>первый элемент</a:t>
            </a:r>
            <a:r>
              <a:rPr lang="ru-RU" dirty="0">
                <a:latin typeface="Montserrat" pitchFamily="2" charset="0"/>
              </a:rPr>
              <a:t>.</a:t>
            </a:r>
          </a:p>
          <a:p>
            <a:r>
              <a:rPr lang="ru-RU" dirty="0">
                <a:latin typeface="Montserrat" pitchFamily="2" charset="0"/>
              </a:rPr>
              <a:t>	Поэтому и ссылку использовать не надо, компилятор сам поймет. 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Но! скобочки указывать надо.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E161B4-96AE-DA4E-9C05-732BB05FF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FC2B6A8-42AC-9349-B383-C1A98779DA27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F6C1EE-45C8-C244-967E-1F3A78722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61" y="4408091"/>
            <a:ext cx="6610020" cy="9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22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582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динамическая память?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231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428D8-629E-9E44-B7D9-2CFABE27CAD3}"/>
              </a:ext>
            </a:extLst>
          </p:cNvPr>
          <p:cNvSpPr txBox="1"/>
          <p:nvPr/>
        </p:nvSpPr>
        <p:spPr>
          <a:xfrm>
            <a:off x="853903" y="4289580"/>
            <a:ext cx="7079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Для работы с динамической памятью есть два оператора: </a:t>
            </a:r>
            <a:r>
              <a:rPr lang="en-US" b="1" dirty="0">
                <a:latin typeface="Montserrat" pitchFamily="2" charset="0"/>
              </a:rPr>
              <a:t>new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 и </a:t>
            </a:r>
            <a:r>
              <a:rPr lang="en-US" b="1" dirty="0">
                <a:latin typeface="Montserrat" pitchFamily="2" charset="0"/>
              </a:rPr>
              <a:t>delete</a:t>
            </a:r>
            <a:endParaRPr lang="ru-RU" b="1" dirty="0">
              <a:latin typeface="Montserr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38EE7-3C9F-0B49-9310-D725B8B9F5F3}"/>
              </a:ext>
            </a:extLst>
          </p:cNvPr>
          <p:cNvSpPr txBox="1"/>
          <p:nvPr/>
        </p:nvSpPr>
        <p:spPr>
          <a:xfrm>
            <a:off x="853903" y="2645504"/>
            <a:ext cx="7079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Динамическая память </a:t>
            </a:r>
            <a:r>
              <a:rPr lang="ru-RU" dirty="0">
                <a:latin typeface="Montserrat" pitchFamily="2" charset="0"/>
              </a:rPr>
              <a:t>- тип компьютерной памяти, у которой размер ограничен размером </a:t>
            </a:r>
            <a:r>
              <a:rPr lang="ru-RU" b="1" dirty="0">
                <a:latin typeface="Montserrat" pitchFamily="2" charset="0"/>
              </a:rPr>
              <a:t>оперативной памятью</a:t>
            </a:r>
            <a:r>
              <a:rPr lang="ru-RU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651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428D8-629E-9E44-B7D9-2CFABE27CAD3}"/>
              </a:ext>
            </a:extLst>
          </p:cNvPr>
          <p:cNvSpPr txBox="1"/>
          <p:nvPr/>
        </p:nvSpPr>
        <p:spPr>
          <a:xfrm>
            <a:off x="1032469" y="2376550"/>
            <a:ext cx="7079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Оператор </a:t>
            </a:r>
            <a:r>
              <a:rPr lang="en" b="1" dirty="0">
                <a:latin typeface="Montserrat" pitchFamily="2" charset="0"/>
              </a:rPr>
              <a:t>new</a:t>
            </a:r>
            <a:r>
              <a:rPr lang="ru-RU" dirty="0">
                <a:latin typeface="Montserrat" pitchFamily="2" charset="0"/>
              </a:rPr>
              <a:t> вызывает специальную функцию</a:t>
            </a:r>
            <a:endParaRPr lang="en-US" dirty="0">
              <a:latin typeface="Montserrat" pitchFamily="2" charset="0"/>
            </a:endParaRPr>
          </a:p>
          <a:p>
            <a:r>
              <a:rPr lang="en" dirty="0">
                <a:latin typeface="Montserrat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operator new</a:t>
            </a:r>
            <a:r>
              <a:rPr lang="ru-RU" b="0" i="0" u="none" strike="noStrike" dirty="0">
                <a:effectLst/>
                <a:latin typeface="Segoe UI" panose="020B0502040204020203" pitchFamily="34" charset="0"/>
              </a:rPr>
              <a:t> </a:t>
            </a:r>
            <a:r>
              <a:rPr lang="ru-RU" dirty="0">
                <a:latin typeface="Montserrat" pitchFamily="2" charset="0"/>
              </a:rPr>
              <a:t>для </a:t>
            </a:r>
            <a:r>
              <a:rPr lang="ru-RU" b="1" dirty="0">
                <a:latin typeface="Montserrat" pitchFamily="2" charset="0"/>
              </a:rPr>
              <a:t>выделения</a:t>
            </a:r>
            <a:r>
              <a:rPr lang="ru-RU" dirty="0">
                <a:latin typeface="Montserrat" pitchFamily="2" charset="0"/>
              </a:rPr>
              <a:t> памяти в области кучи (</a:t>
            </a:r>
            <a:r>
              <a:rPr lang="en-US" dirty="0">
                <a:latin typeface="Montserrat" pitchFamily="2" charset="0"/>
              </a:rPr>
              <a:t>hip</a:t>
            </a:r>
            <a:r>
              <a:rPr lang="ru-RU" dirty="0">
                <a:latin typeface="Montserrat" pitchFamily="2" charset="0"/>
              </a:rPr>
              <a:t>)</a:t>
            </a:r>
            <a:r>
              <a:rPr lang="en-US" dirty="0">
                <a:latin typeface="Montserrat" pitchFamily="2" charset="0"/>
              </a:rPr>
              <a:t>.</a:t>
            </a:r>
            <a:endParaRPr lang="ru-RU" dirty="0"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4E801-23A7-CD4B-BCF0-A000BA25CBFD}"/>
              </a:ext>
            </a:extLst>
          </p:cNvPr>
          <p:cNvSpPr txBox="1"/>
          <p:nvPr/>
        </p:nvSpPr>
        <p:spPr>
          <a:xfrm>
            <a:off x="1032469" y="4036570"/>
            <a:ext cx="7079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Оператор </a:t>
            </a:r>
            <a:r>
              <a:rPr lang="en" b="1" dirty="0">
                <a:latin typeface="Montserrat" pitchFamily="2" charset="0"/>
              </a:rPr>
              <a:t>delete</a:t>
            </a:r>
            <a:r>
              <a:rPr lang="ru-RU" dirty="0">
                <a:latin typeface="Montserrat" pitchFamily="2" charset="0"/>
              </a:rPr>
              <a:t> вызывает специальную функцию</a:t>
            </a:r>
            <a:endParaRPr lang="en-US" dirty="0">
              <a:latin typeface="Montserrat" pitchFamily="2" charset="0"/>
            </a:endParaRPr>
          </a:p>
          <a:p>
            <a:r>
              <a:rPr lang="en" dirty="0">
                <a:latin typeface="Montserrat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operator </a:t>
            </a:r>
            <a:r>
              <a:rPr lang="en" u="sng" dirty="0">
                <a:latin typeface="Montserrat" pitchFamily="2" charset="0"/>
              </a:rPr>
              <a:t>delete</a:t>
            </a:r>
            <a:r>
              <a:rPr lang="ru-RU" b="0" i="0" u="none" strike="noStrike" dirty="0">
                <a:effectLst/>
                <a:latin typeface="Segoe UI" panose="020B0502040204020203" pitchFamily="34" charset="0"/>
              </a:rPr>
              <a:t> </a:t>
            </a:r>
            <a:r>
              <a:rPr lang="ru-RU" dirty="0">
                <a:latin typeface="Montserrat" pitchFamily="2" charset="0"/>
              </a:rPr>
              <a:t>для </a:t>
            </a:r>
            <a:r>
              <a:rPr lang="ru-RU" b="1" dirty="0">
                <a:latin typeface="Montserrat" pitchFamily="2" charset="0"/>
              </a:rPr>
              <a:t>освобождения</a:t>
            </a:r>
            <a:r>
              <a:rPr lang="ru-RU" dirty="0">
                <a:latin typeface="Montserrat" pitchFamily="2" charset="0"/>
              </a:rPr>
              <a:t> памяти после использования оператора </a:t>
            </a:r>
            <a:r>
              <a:rPr lang="en-US" dirty="0">
                <a:latin typeface="Montserrat" pitchFamily="2" charset="0"/>
              </a:rPr>
              <a:t>new.</a:t>
            </a:r>
            <a:endParaRPr lang="ru-RU" dirty="0">
              <a:latin typeface="Montserrat" pitchFamily="2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7FEBD31-8434-A74C-B294-3F043A61B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7BC35769-ECB9-8E4E-B13A-80E4962B60E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87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00294" y="5232164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Работа </a:t>
            </a:r>
            <a:r>
              <a:rPr lang="en-US" sz="1400" dirty="0">
                <a:latin typeface="Montserrat" pitchFamily="2" charset="0"/>
              </a:rPr>
              <a:t>new </a:t>
            </a:r>
            <a:r>
              <a:rPr lang="ru-RU" sz="1400" dirty="0">
                <a:latin typeface="Montserrat" pitchFamily="2" charset="0"/>
              </a:rPr>
              <a:t>вместе с </a:t>
            </a:r>
            <a:r>
              <a:rPr lang="en-US" sz="1400" dirty="0">
                <a:latin typeface="Montserrat" pitchFamily="2" charset="0"/>
              </a:rPr>
              <a:t>delete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0B1E52B-94CA-1742-83D6-2F515F662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84450D9-90B8-9B48-871F-3758942FBB1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FB630D-5A01-324F-B1A8-A699AA85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87" y="2727949"/>
            <a:ext cx="7219367" cy="21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рост, вес, возраст. Выведите на экран значения. (не забудьте освободить память)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72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Динамические массивы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78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628181" y="3086895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65866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03" y="1356715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326629" y="1160414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Весь код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EE20C3-6E9F-6A40-9C70-F632A349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29" y="2122474"/>
            <a:ext cx="5110103" cy="35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1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00294" y="5232164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Работа </a:t>
            </a:r>
            <a:r>
              <a:rPr lang="en-US" sz="1400" dirty="0">
                <a:latin typeface="Montserrat" pitchFamily="2" charset="0"/>
              </a:rPr>
              <a:t>new </a:t>
            </a:r>
            <a:r>
              <a:rPr lang="ru-RU" sz="1400" dirty="0">
                <a:latin typeface="Montserrat" pitchFamily="2" charset="0"/>
              </a:rPr>
              <a:t>вместе с </a:t>
            </a:r>
            <a:r>
              <a:rPr lang="en-US" sz="1400" dirty="0">
                <a:latin typeface="Montserrat" pitchFamily="2" charset="0"/>
              </a:rPr>
              <a:t>delete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0B1E52B-94CA-1742-83D6-2F515F662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84450D9-90B8-9B48-871F-3758942FBB1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78A788-8FFD-2542-8950-E7BF19D7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00" y="3026562"/>
            <a:ext cx="6551875" cy="1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00294" y="5232164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Чем инициализирован наш массив? 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0B1E52B-94CA-1742-83D6-2F515F662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84450D9-90B8-9B48-871F-3758942FBB1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78A788-8FFD-2542-8950-E7BF19D7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00" y="3026562"/>
            <a:ext cx="6551875" cy="1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103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00294" y="5232164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Чем инициализирован наш массив? </a:t>
            </a:r>
            <a:r>
              <a:rPr lang="ru-RU" sz="1400" b="1" dirty="0">
                <a:latin typeface="Montserrat" pitchFamily="2" charset="0"/>
              </a:rPr>
              <a:t>0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0B1E52B-94CA-1742-83D6-2F515F662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84450D9-90B8-9B48-871F-3758942FBB1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78A788-8FFD-2542-8950-E7BF19D7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00" y="3026562"/>
            <a:ext cx="6551875" cy="1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7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1425472" y="5615150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А дальше мы работаем как с обычными массивами</a:t>
            </a:r>
            <a:endParaRPr lang="ru-RU" sz="1400" b="1" dirty="0">
              <a:latin typeface="Montserrat" pitchFamily="2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0B1E52B-94CA-1742-83D6-2F515F662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356337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Динамическая память</a:t>
            </a: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84450D9-90B8-9B48-871F-3758942FBB1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2B1F6-AF70-1946-9934-CDD99F11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12" y="2304627"/>
            <a:ext cx="4285208" cy="32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0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 таможню приходят лилипуты с </a:t>
            </a:r>
            <a:r>
              <a:rPr lang="ru-RU" dirty="0" err="1">
                <a:latin typeface="Montserrat" pitchFamily="2" charset="0"/>
              </a:rPr>
              <a:t>песелями</a:t>
            </a:r>
            <a:r>
              <a:rPr lang="ru-RU" dirty="0">
                <a:latin typeface="Montserrat" pitchFamily="2" charset="0"/>
              </a:rPr>
              <a:t>, требуется ввести вес каждого </a:t>
            </a:r>
            <a:r>
              <a:rPr lang="ru-RU" dirty="0" err="1">
                <a:latin typeface="Montserrat" pitchFamily="2" charset="0"/>
              </a:rPr>
              <a:t>песеля</a:t>
            </a:r>
            <a:r>
              <a:rPr lang="ru-RU" dirty="0">
                <a:latin typeface="Montserrat" pitchFamily="2" charset="0"/>
              </a:rPr>
              <a:t> и отсортировать полученный массив по возрастанию. (не забудь очистить память)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709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1941570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Название массива – </a:t>
            </a:r>
            <a:r>
              <a:rPr lang="ru-RU" b="1" dirty="0">
                <a:latin typeface="Montserrat" pitchFamily="2" charset="0"/>
              </a:rPr>
              <a:t>указатель</a:t>
            </a:r>
            <a:r>
              <a:rPr lang="ru-RU" dirty="0">
                <a:latin typeface="Montserrat" pitchFamily="2" charset="0"/>
              </a:rPr>
              <a:t> на его </a:t>
            </a:r>
            <a:r>
              <a:rPr lang="ru-RU" b="1" dirty="0">
                <a:latin typeface="Montserrat" pitchFamily="2" charset="0"/>
              </a:rPr>
              <a:t>первый элемент</a:t>
            </a:r>
            <a:r>
              <a:rPr lang="ru-RU" dirty="0">
                <a:latin typeface="Montserrat" pitchFamily="2" charset="0"/>
              </a:rPr>
              <a:t>.</a:t>
            </a:r>
          </a:p>
          <a:p>
            <a:r>
              <a:rPr lang="ru-RU" dirty="0">
                <a:latin typeface="Montserrat" pitchFamily="2" charset="0"/>
              </a:rPr>
              <a:t>	Поэтому и ссылку использовать не надо, компилятор сам поймет. </a:t>
            </a:r>
          </a:p>
          <a:p>
            <a:endParaRPr lang="ru-RU" dirty="0">
              <a:latin typeface="Montserrat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FE875AA-72D0-4C48-9AFE-781A7156E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75" y="213988"/>
            <a:ext cx="356337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Динамическая память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3F389EB-9E57-BD42-8157-69AE1BD40737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86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1941570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Название массива – </a:t>
            </a:r>
            <a:r>
              <a:rPr lang="ru-RU" b="1" dirty="0">
                <a:latin typeface="Montserrat" pitchFamily="2" charset="0"/>
              </a:rPr>
              <a:t>указатель</a:t>
            </a:r>
            <a:r>
              <a:rPr lang="ru-RU" dirty="0">
                <a:latin typeface="Montserrat" pitchFamily="2" charset="0"/>
              </a:rPr>
              <a:t> на его </a:t>
            </a:r>
            <a:r>
              <a:rPr lang="ru-RU" b="1" dirty="0">
                <a:latin typeface="Montserrat" pitchFamily="2" charset="0"/>
              </a:rPr>
              <a:t>первый элемент</a:t>
            </a:r>
            <a:r>
              <a:rPr lang="ru-RU" dirty="0">
                <a:latin typeface="Montserrat" pitchFamily="2" charset="0"/>
              </a:rPr>
              <a:t>.</a:t>
            </a:r>
          </a:p>
          <a:p>
            <a:r>
              <a:rPr lang="ru-RU" dirty="0">
                <a:latin typeface="Montserrat" pitchFamily="2" charset="0"/>
              </a:rPr>
              <a:t>	Поэтому и ссылку использовать не надо, компилятор сам поймет. </a:t>
            </a:r>
          </a:p>
          <a:p>
            <a:endParaRPr lang="ru-RU" dirty="0">
              <a:latin typeface="Montserrat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FE875AA-72D0-4C48-9AFE-781A7156E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75" y="213988"/>
            <a:ext cx="356337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Динамическая память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3F389EB-9E57-BD42-8157-69AE1BD40737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FA9F8E-61D5-CC42-91D6-C4FDB1FFC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1" y="3418898"/>
            <a:ext cx="5358047" cy="1843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757318-FE31-2943-98E2-0DE33AF68144}"/>
              </a:ext>
            </a:extLst>
          </p:cNvPr>
          <p:cNvSpPr txBox="1"/>
          <p:nvPr/>
        </p:nvSpPr>
        <p:spPr>
          <a:xfrm>
            <a:off x="1691737" y="5422985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Две одинаковые строчки</a:t>
            </a:r>
            <a:endParaRPr lang="ru-RU" sz="14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34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Передача по указателю в функцию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45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FE875AA-72D0-4C48-9AFE-781A7156E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75" y="213988"/>
            <a:ext cx="356337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Передача по указателю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3F389EB-9E57-BD42-8157-69AE1BD40737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7318-FE31-2943-98E2-0DE33AF68144}"/>
              </a:ext>
            </a:extLst>
          </p:cNvPr>
          <p:cNvSpPr txBox="1"/>
          <p:nvPr/>
        </p:nvSpPr>
        <p:spPr>
          <a:xfrm>
            <a:off x="1691737" y="5422985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Передача одномерного массива и его размера</a:t>
            </a:r>
            <a:endParaRPr lang="ru-RU" sz="1400" b="1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723C2-90A3-6F48-9BF9-260C01157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91" y="2471029"/>
            <a:ext cx="5744002" cy="27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00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FE875AA-72D0-4C48-9AFE-781A7156E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75" y="213988"/>
            <a:ext cx="356337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Передача по указателю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3F389EB-9E57-BD42-8157-69AE1BD40737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7318-FE31-2943-98E2-0DE33AF68144}"/>
              </a:ext>
            </a:extLst>
          </p:cNvPr>
          <p:cNvSpPr txBox="1"/>
          <p:nvPr/>
        </p:nvSpPr>
        <p:spPr>
          <a:xfrm>
            <a:off x="1691737" y="5422985"/>
            <a:ext cx="619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Функция ввода значений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F56DC7-C36D-1D4B-892E-19FFC5AB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63" y="2592967"/>
            <a:ext cx="4686492" cy="2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Написать функцию, которая суммирует элементы ниже полочной диагонали в квадратном (двумерном) массиве.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956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12341</TotalTime>
  <Words>1246</Words>
  <Application>Microsoft Macintosh PowerPoint</Application>
  <PresentationFormat>Экран (4:3)</PresentationFormat>
  <Paragraphs>219</Paragraphs>
  <Slides>89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89</vt:i4>
      </vt:variant>
    </vt:vector>
  </HeadingPairs>
  <TitlesOfParts>
    <vt:vector size="97" baseType="lpstr">
      <vt:lpstr>Arial</vt:lpstr>
      <vt:lpstr>Calibri</vt:lpstr>
      <vt:lpstr>Calibri Light</vt:lpstr>
      <vt:lpstr>Montserrat</vt:lpstr>
      <vt:lpstr>Montserrat Medium</vt:lpstr>
      <vt:lpstr>Montserrat SemiBold</vt:lpstr>
      <vt:lpstr>Segoe UI</vt:lpstr>
      <vt:lpstr>Тема Office</vt:lpstr>
      <vt:lpstr>Урок 7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Повтороение</vt:lpstr>
      <vt:lpstr>Что такое функция?</vt:lpstr>
      <vt:lpstr>Как хранится функция в памяти компьютера ?</vt:lpstr>
      <vt:lpstr>Назовите виды функций</vt:lpstr>
      <vt:lpstr>Что такое прототипы функций?</vt:lpstr>
      <vt:lpstr>Какую проблему они решают?</vt:lpstr>
      <vt:lpstr>Что такое перегрузка функций?</vt:lpstr>
      <vt:lpstr>Как можно еще назвать перегруженную функцию?</vt:lpstr>
      <vt:lpstr>Перегрузка</vt:lpstr>
      <vt:lpstr>Задача</vt:lpstr>
      <vt:lpstr>Рекурсия</vt:lpstr>
      <vt:lpstr>Что такое рекурсия?</vt:lpstr>
      <vt:lpstr>Рекурсия</vt:lpstr>
      <vt:lpstr>Задача</vt:lpstr>
      <vt:lpstr>Рекурсия</vt:lpstr>
      <vt:lpstr>Рекурсия</vt:lpstr>
      <vt:lpstr>Рекурсия</vt:lpstr>
      <vt:lpstr>Указатели</vt:lpstr>
      <vt:lpstr>Что такое указатель?</vt:lpstr>
      <vt:lpstr>Указатели</vt:lpstr>
      <vt:lpstr>В какой СС информация хранится в компьютере?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Задача</vt:lpstr>
      <vt:lpstr>Указатели</vt:lpstr>
      <vt:lpstr>Задача</vt:lpstr>
      <vt:lpstr>Задача</vt:lpstr>
      <vt:lpstr>Примеры задач</vt:lpstr>
      <vt:lpstr>Примеры задач</vt:lpstr>
      <vt:lpstr>Примеры задач</vt:lpstr>
      <vt:lpstr>Примеры задач</vt:lpstr>
      <vt:lpstr>Что в данном коде такого необычного?</vt:lpstr>
      <vt:lpstr>Примеры задач</vt:lpstr>
      <vt:lpstr>Примеры задач</vt:lpstr>
      <vt:lpstr>Примеры задач</vt:lpstr>
      <vt:lpstr>Можно ли передать параметры по константной ссылке в функцию ввода?</vt:lpstr>
      <vt:lpstr>Презентация PowerPoint</vt:lpstr>
      <vt:lpstr>Почему?</vt:lpstr>
      <vt:lpstr>Примеры задач</vt:lpstr>
      <vt:lpstr>Примеры задач</vt:lpstr>
      <vt:lpstr>Примеры задач</vt:lpstr>
      <vt:lpstr>Примеры задач</vt:lpstr>
      <vt:lpstr>Примеры задач</vt:lpstr>
      <vt:lpstr>Примеры задач</vt:lpstr>
      <vt:lpstr>Примеры задач</vt:lpstr>
      <vt:lpstr>Примеры задач</vt:lpstr>
      <vt:lpstr>Что было необычного?</vt:lpstr>
      <vt:lpstr>Разбор дз</vt:lpstr>
      <vt:lpstr>Разбор дз</vt:lpstr>
      <vt:lpstr>Динамическая память</vt:lpstr>
      <vt:lpstr>Что такое динамическая память?</vt:lpstr>
      <vt:lpstr>Динамическая память</vt:lpstr>
      <vt:lpstr>Динамическая память</vt:lpstr>
      <vt:lpstr>Динамическая память</vt:lpstr>
      <vt:lpstr>Задача</vt:lpstr>
      <vt:lpstr>Динамические массивы</vt:lpstr>
      <vt:lpstr>Динамическая память</vt:lpstr>
      <vt:lpstr>Динамическая память</vt:lpstr>
      <vt:lpstr>Динамическая память</vt:lpstr>
      <vt:lpstr>Динамическая память</vt:lpstr>
      <vt:lpstr>Задача</vt:lpstr>
      <vt:lpstr>Презентация PowerPoint</vt:lpstr>
      <vt:lpstr>Презентация PowerPoint</vt:lpstr>
      <vt:lpstr>Передача по указателю в функцию</vt:lpstr>
      <vt:lpstr>Презентация PowerPoint</vt:lpstr>
      <vt:lpstr>Презентация PowerPoint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242</cp:revision>
  <dcterms:created xsi:type="dcterms:W3CDTF">2005-12-18T05:43:07Z</dcterms:created>
  <dcterms:modified xsi:type="dcterms:W3CDTF">2022-12-09T16:04:56Z</dcterms:modified>
</cp:coreProperties>
</file>